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6.png" ContentType="image/png"/>
  <Override PartName="/ppt/media/image1.jpeg" ContentType="image/jpeg"/>
  <Override PartName="/ppt/media/image2.jpeg" ContentType="image/jpeg"/>
  <Override PartName="/ppt/media/image3.jpeg" ContentType="image/jpeg"/>
  <Override PartName="/ppt/media/image7.png" ContentType="image/png"/>
  <Override PartName="/ppt/media/image4.png" ContentType="image/png"/>
  <Override PartName="/ppt/media/image8.png" ContentType="image/png"/>
  <Override PartName="/ppt/media/image9.jpeg" ContentType="image/jpeg"/>
  <Override PartName="/ppt/media/image5.png" ContentType="image/png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0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2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14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57200" y="38448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467352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5720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457200" y="14814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732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5720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457200" y="14814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352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457200" y="38448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57200" y="38448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467352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45720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7322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73520" y="38448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3520" y="14814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57200" y="38448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716400" y="5001840"/>
            <a:ext cx="3801600" cy="144288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solidFill>
            <a:srgbClr val="9fcbdc"/>
          </a:solidFill>
        </p:spPr>
      </p:sp>
      <p:sp>
        <p:nvSpPr>
          <p:cNvPr id="1" name="CustomShape 2"/>
          <p:cNvSpPr/>
          <p:nvPr/>
        </p:nvSpPr>
        <p:spPr>
          <a:xfrm>
            <a:off x="-53640" y="5785200"/>
            <a:ext cx="3801600" cy="83772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solidFill>
            <a:srgbClr val="000000"/>
          </a:solidFill>
        </p:spPr>
      </p:sp>
      <p:sp>
        <p:nvSpPr>
          <p:cNvPr id="2" name="CustomShape 3"/>
          <p:cNvSpPr/>
          <p:nvPr/>
        </p:nvSpPr>
        <p:spPr>
          <a:xfrm>
            <a:off x="-6120" y="5791320"/>
            <a:ext cx="3402000" cy="1080360"/>
          </a:xfrm>
          <a:prstGeom prst="rect">
            <a:avLst/>
          </a:prstGeom>
          <a:blipFill>
            <a:blip r:embed="rId2"/>
            <a:tile/>
          </a:blipFill>
        </p:spPr>
      </p:sp>
      <p:sp>
        <p:nvSpPr>
          <p:cNvPr id="3" name="Line 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240">
            <a:solidFill>
              <a:srgbClr val="196f85"/>
            </a:solidFill>
            <a:miter/>
          </a:ln>
        </p:spPr>
      </p:sp>
      <p:sp>
        <p:nvSpPr>
          <p:cNvPr id="4" name="CustomShape 5"/>
          <p:cNvSpPr/>
          <p:nvPr/>
        </p:nvSpPr>
        <p:spPr>
          <a:xfrm>
            <a:off x="0" y="4664160"/>
            <a:ext cx="9150840" cy="-16461000"/>
          </a:xfrm>
          <a:prstGeom prst="rect">
            <a:avLst/>
          </a:prstGeom>
          <a:gradFill>
            <a:gsLst>
              <a:gs pos="0">
                <a:srgbClr val="007795"/>
              </a:gs>
              <a:gs pos="50000">
                <a:srgbClr val="4bbade"/>
              </a:gs>
              <a:gs pos="100000">
                <a:srgbClr val="007795"/>
              </a:gs>
            </a:gsLst>
            <a:lin ang="3000000"/>
          </a:gradFill>
        </p:spPr>
      </p: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685800" y="1752480"/>
            <a:ext cx="7772040" cy="18295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b="1" lang="en-US" sz="4800">
                <a:solidFill>
                  <a:srgbClr val="464646"/>
                </a:solidFill>
                <a:latin typeface="Lucida Sans Unicode"/>
              </a:rPr>
              <a:t>Click to edit the title text formatClick to edit Master title style</a:t>
            </a:r>
            <a:endParaRPr/>
          </a:p>
        </p:txBody>
      </p:sp>
      <p:sp>
        <p:nvSpPr>
          <p:cNvPr id="6" name="CustomShape 7"/>
          <p:cNvSpPr/>
          <p:nvPr/>
        </p:nvSpPr>
        <p:spPr>
          <a:xfrm>
            <a:off x="1687680" y="4952880"/>
            <a:ext cx="7455960" cy="48780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solidFill>
            <a:srgbClr val="9fcbdc"/>
          </a:solidFill>
        </p:spPr>
      </p:sp>
      <p:sp>
        <p:nvSpPr>
          <p:cNvPr id="7" name="CustomShape 8"/>
          <p:cNvSpPr/>
          <p:nvPr/>
        </p:nvSpPr>
        <p:spPr>
          <a:xfrm>
            <a:off x="35280" y="5237640"/>
            <a:ext cx="9108360" cy="78840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solidFill>
            <a:srgbClr val="000000"/>
          </a:solidFill>
        </p:spPr>
      </p:sp>
      <p:sp>
        <p:nvSpPr>
          <p:cNvPr id="8" name="CustomShape 9"/>
          <p:cNvSpPr/>
          <p:nvPr/>
        </p:nvSpPr>
        <p:spPr>
          <a:xfrm>
            <a:off x="0" y="5001120"/>
            <a:ext cx="9143640" cy="186372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blipFill>
            <a:blip r:embed="rId3"/>
            <a:tile/>
          </a:blipFill>
        </p:spPr>
      </p:sp>
      <p:sp>
        <p:nvSpPr>
          <p:cNvPr id="9" name="Line 10"/>
          <p:cNvSpPr/>
          <p:nvPr/>
        </p:nvSpPr>
        <p:spPr>
          <a:xfrm>
            <a:off x="-3600" y="4997520"/>
            <a:ext cx="9147600" cy="790200"/>
          </a:xfrm>
          <a:prstGeom prst="line">
            <a:avLst/>
          </a:prstGeom>
          <a:ln w="12240">
            <a:solidFill>
              <a:srgbClr val="196f85"/>
            </a:solidFill>
            <a:miter/>
          </a:ln>
        </p:spPr>
      </p:sp>
      <p:sp>
        <p:nvSpPr>
          <p:cNvPr id="10" name="PlaceHolder 11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IN">
                <a:solidFill>
                  <a:srgbClr val="ffffff"/>
                </a:solidFill>
                <a:latin typeface="Lucida Sans Unicode"/>
              </a:rPr>
              <a:t>11/02/16</a:t>
            </a:r>
            <a:endParaRPr/>
          </a:p>
        </p:txBody>
      </p:sp>
      <p:sp>
        <p:nvSpPr>
          <p:cNvPr id="11" name="PlaceHolder 12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2" name="PlaceHolder 13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A1813181-D1E1-41F1-B131-513151C1A111}" type="slidenum">
              <a:rPr lang="en-IN">
                <a:solidFill>
                  <a:srgbClr val="ffffff"/>
                </a:solidFill>
                <a:latin typeface="Lucida Sans Unicode"/>
              </a:rPr>
              <a:t>&lt;number&gt;</a:t>
            </a:fld>
            <a:endParaRPr/>
          </a:p>
        </p:txBody>
      </p:sp>
      <p:sp>
        <p:nvSpPr>
          <p:cNvPr id="13" name="PlaceHolder 1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716400" y="5001840"/>
            <a:ext cx="3801600" cy="144288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solidFill>
            <a:srgbClr val="9fcbdc"/>
          </a:solidFill>
        </p:spPr>
      </p:sp>
      <p:sp>
        <p:nvSpPr>
          <p:cNvPr id="47" name="CustomShape 2"/>
          <p:cNvSpPr/>
          <p:nvPr/>
        </p:nvSpPr>
        <p:spPr>
          <a:xfrm>
            <a:off x="-53640" y="5785200"/>
            <a:ext cx="3801600" cy="837720"/>
          </a:xfrm>
          <a:prstGeom prst="rect">
            <a:avLst>
              <a:gd fmla="val 0" name="adj1"/>
              <a:gd fmla="val 0" name="adj2"/>
              <a:gd fmla="val 0" name="adj3"/>
              <a:gd fmla="val 0" name="adj4"/>
              <a:gd fmla="val 0" name="adj5"/>
              <a:gd fmla="val 0" name="adj6"/>
              <a:gd fmla="val 0" name="adj7"/>
              <a:gd fmla="val 0" name="adj8"/>
            </a:avLst>
          </a:prstGeom>
          <a:solidFill>
            <a:srgbClr val="000000"/>
          </a:solidFill>
        </p:spPr>
      </p:sp>
      <p:sp>
        <p:nvSpPr>
          <p:cNvPr id="48" name="CustomShape 3"/>
          <p:cNvSpPr/>
          <p:nvPr/>
        </p:nvSpPr>
        <p:spPr>
          <a:xfrm>
            <a:off x="-6120" y="5791320"/>
            <a:ext cx="3402000" cy="1080360"/>
          </a:xfrm>
          <a:prstGeom prst="rect">
            <a:avLst/>
          </a:prstGeom>
          <a:blipFill>
            <a:blip r:embed="rId2"/>
            <a:tile/>
          </a:blipFill>
        </p:spPr>
      </p:sp>
      <p:sp>
        <p:nvSpPr>
          <p:cNvPr id="49" name="Line 4"/>
          <p:cNvSpPr/>
          <p:nvPr/>
        </p:nvSpPr>
        <p:spPr>
          <a:xfrm>
            <a:off x="-9000" y="5787720"/>
            <a:ext cx="3405240" cy="1084320"/>
          </a:xfrm>
          <a:prstGeom prst="line">
            <a:avLst/>
          </a:prstGeom>
          <a:ln w="12240">
            <a:solidFill>
              <a:srgbClr val="196f85"/>
            </a:solidFill>
            <a:miter/>
          </a:ln>
        </p:spPr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StarSymbol"/>
              <a:buChar char="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Verdana"/>
              <a:buChar char="◦"/>
            </a:pPr>
            <a:r>
              <a:rPr lang="en-US" sz="2300">
                <a:solidFill>
                  <a:srgbClr val="000000"/>
                </a:solidFill>
                <a:latin typeface="Lucida Sans Unicode"/>
              </a:rPr>
              <a:t>Second level</a:t>
            </a:r>
            <a:endParaRPr/>
          </a:p>
          <a:p>
            <a:pPr lvl="1">
              <a:buFont typeface="Verdana"/>
              <a:buChar char="◦"/>
            </a:pPr>
            <a:r>
              <a:rPr lang="en-US" sz="2100">
                <a:solidFill>
                  <a:srgbClr val="000000"/>
                </a:solidFill>
                <a:latin typeface="Lucida Sans Unicode"/>
              </a:rPr>
              <a:t>Third level</a:t>
            </a:r>
            <a:endParaRPr/>
          </a:p>
          <a:p>
            <a:pPr lvl="2">
              <a:buFont charset="2" typeface="Wingdings 2"/>
              <a:buChar char=""/>
            </a:pPr>
            <a:r>
              <a:rPr lang="en-US" sz="1900">
                <a:solidFill>
                  <a:srgbClr val="000000"/>
                </a:solidFill>
                <a:latin typeface="Lucida Sans Unicode"/>
              </a:rPr>
              <a:t>Fourth level</a:t>
            </a:r>
            <a:endParaRPr/>
          </a:p>
          <a:p>
            <a:pPr lvl="3">
              <a:buFont charset="2" typeface="Wingdings 2"/>
              <a:buChar char=""/>
            </a:pPr>
            <a:r>
              <a:rPr lang="en-US">
                <a:solidFill>
                  <a:srgbClr val="000000"/>
                </a:solidFill>
                <a:latin typeface="Lucida Sans Unicode"/>
              </a:rPr>
              <a:t>Fifth level</a:t>
            </a:r>
            <a:endParaRPr/>
          </a:p>
        </p:txBody>
      </p:sp>
      <p:sp>
        <p:nvSpPr>
          <p:cNvPr id="51" name="PlaceHolder 6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en-IN">
                <a:solidFill>
                  <a:srgbClr val="000000"/>
                </a:solidFill>
                <a:latin typeface="Lucida Sans Unicode"/>
              </a:rPr>
              <a:t>11/02/16</a:t>
            </a:r>
            <a:endParaRPr/>
          </a:p>
        </p:txBody>
      </p:sp>
      <p:sp>
        <p:nvSpPr>
          <p:cNvPr id="52" name="PlaceHolder 7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53" name="PlaceHolder 8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2161F1F1-E1D1-4131-9181-C181C121E131}" type="slidenum">
              <a:rPr lang="en-IN">
                <a:solidFill>
                  <a:srgbClr val="000000"/>
                </a:solidFill>
                <a:latin typeface="Lucida Sans Unicode"/>
              </a:rPr>
              <a:t>&lt;number&gt;</a:t>
            </a:fld>
            <a:endParaRPr/>
          </a:p>
        </p:txBody>
      </p:sp>
      <p:sp>
        <p:nvSpPr>
          <p:cNvPr id="54" name="PlaceHolder 9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en-US" sz="4100">
                <a:solidFill>
                  <a:srgbClr val="464646"/>
                </a:solidFill>
                <a:latin typeface="Lucida Sans Unicode"/>
              </a:rPr>
              <a:t>Click to edit the title text formatClick to edit Master title style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685800" y="1752480"/>
            <a:ext cx="7772040" cy="18295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b="1" lang="en-US" sz="4800">
                <a:solidFill>
                  <a:srgbClr val="464646"/>
                </a:solidFill>
                <a:latin typeface="Lucida Sans Unicode"/>
              </a:rPr>
              <a:t>Chapter 3</a:t>
            </a:r>
            <a:endParaRPr/>
          </a:p>
        </p:txBody>
      </p:sp>
      <p:sp>
        <p:nvSpPr>
          <p:cNvPr id="88" name="TextShape 2"/>
          <p:cNvSpPr txBox="1"/>
          <p:nvPr/>
        </p:nvSpPr>
        <p:spPr>
          <a:xfrm>
            <a:off x="685800" y="3611520"/>
            <a:ext cx="7772040" cy="1199520"/>
          </a:xfrm>
          <a:prstGeom prst="rect">
            <a:avLst/>
          </a:prstGeom>
        </p:spPr>
        <p:txBody>
          <a:bodyPr bIns="45000" lIns="45720" rIns="45720" tIns="45000"/>
          <a:p>
            <a:pPr algn="r">
              <a:lnSpc>
                <a:spcPct val="100000"/>
              </a:lnSpc>
            </a:pPr>
            <a:r>
              <a:rPr lang="en-IN" sz="3600">
                <a:solidFill>
                  <a:srgbClr val="464646"/>
                </a:solidFill>
                <a:latin typeface="Lucida Sans Unicode"/>
              </a:rPr>
              <a:t>Transformation</a:t>
            </a:r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457200" y="838080"/>
            <a:ext cx="4343040" cy="56383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The X-Shear preserves the Y coordinate and changes are made to X coordinates, which causes the vertical lines to tilt right or left as shown in below figure.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800">
                <a:solidFill>
                  <a:srgbClr val="000000"/>
                </a:solidFill>
                <a:latin typeface="Verdana"/>
              </a:rPr>
              <a:t>The </a:t>
            </a:r>
            <a:r>
              <a:rPr lang="en-US" sz="2800">
                <a:solidFill>
                  <a:srgbClr val="000000"/>
                </a:solidFill>
                <a:latin typeface="Verdana"/>
              </a:rPr>
              <a:t>transformation matrix </a:t>
            </a:r>
            <a:r>
              <a:rPr lang="en-US" sz="2800">
                <a:solidFill>
                  <a:srgbClr val="000000"/>
                </a:solidFill>
                <a:latin typeface="Verdana"/>
              </a:rPr>
              <a:t>for X-Shear can be </a:t>
            </a:r>
            <a:r>
              <a:rPr lang="en-US" sz="2800">
                <a:solidFill>
                  <a:srgbClr val="000000"/>
                </a:solidFill>
                <a:latin typeface="Verdana"/>
              </a:rPr>
              <a:t>represented</a:t>
            </a:r>
            <a:r>
              <a:rPr lang="en-US" sz="2800">
                <a:solidFill>
                  <a:srgbClr val="000000"/>
                </a:solidFill>
                <a:latin typeface="Verdana"/>
              </a:rPr>
              <a:t> </a:t>
            </a:r>
            <a:r>
              <a:rPr lang="en-US" sz="2800">
                <a:solidFill>
                  <a:srgbClr val="000000"/>
                </a:solidFill>
                <a:latin typeface="Verdana"/>
              </a:rPr>
              <a:t>as: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b="1" lang="en-US" sz="2800">
                <a:solidFill>
                  <a:srgbClr val="000000"/>
                </a:solidFill>
                <a:latin typeface="Verdana"/>
              </a:rPr>
              <a:t>X’ = X + </a:t>
            </a:r>
            <a:r>
              <a:rPr b="1" lang="en-US" sz="2800">
                <a:solidFill>
                  <a:srgbClr val="000000"/>
                </a:solidFill>
                <a:latin typeface="Verdana"/>
              </a:rPr>
              <a:t>Sh</a:t>
            </a:r>
            <a:r>
              <a:rPr b="1" lang="en-US" sz="800">
                <a:solidFill>
                  <a:srgbClr val="000000"/>
                </a:solidFill>
                <a:latin typeface="Verdana"/>
              </a:rPr>
              <a:t>x </a:t>
            </a:r>
            <a:r>
              <a:rPr b="1" lang="en-US" sz="2800">
                <a:solidFill>
                  <a:srgbClr val="000000"/>
                </a:solidFill>
                <a:latin typeface="Verdana"/>
              </a:rPr>
              <a:t>∙ Y  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b="1" lang="en-US" sz="1600">
                <a:solidFill>
                  <a:srgbClr val="000000"/>
                </a:solidFill>
                <a:latin typeface="Verdana"/>
              </a:rPr>
              <a:t>Y’ =</a:t>
            </a:r>
            <a:r>
              <a:rPr b="1" lang="en-US" sz="1600">
                <a:solidFill>
                  <a:srgbClr val="000000"/>
                </a:solidFill>
                <a:latin typeface="Verdana"/>
              </a:rPr>
              <a:t> </a:t>
            </a:r>
            <a:r>
              <a:rPr b="1" lang="en-US" sz="1600">
                <a:solidFill>
                  <a:srgbClr val="000000"/>
                </a:solidFill>
                <a:latin typeface="Verdana"/>
              </a:rPr>
              <a:t>Y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9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en-US" sz="4100">
                <a:solidFill>
                  <a:srgbClr val="464646"/>
                </a:solidFill>
                <a:latin typeface="Lucida Sans Unicode"/>
              </a:rPr>
              <a:t>X-Shear </a:t>
            </a:r>
            <a:r>
              <a:rPr b="1" lang="en-US" sz="4100">
                <a:solidFill>
                  <a:srgbClr val="464646"/>
                </a:solidFill>
                <a:latin typeface="Lucida Sans Unicode"/>
              </a:rPr>
              <a:t>
</a:t>
            </a:r>
            <a:endParaRPr/>
          </a:p>
        </p:txBody>
      </p:sp>
      <p:sp>
        <p:nvSpPr>
          <p:cNvPr id="110" name="CustomShape 3"/>
          <p:cNvSpPr/>
          <p:nvPr/>
        </p:nvSpPr>
        <p:spPr>
          <a:xfrm>
            <a:off x="4419720" y="609480"/>
            <a:ext cx="4723920" cy="2361960"/>
          </a:xfrm>
          <a:prstGeom prst="rect">
            <a:avLst/>
          </a:prstGeom>
          <a:blipFill>
            <a:blip r:embed="rId1"/>
          </a:blipFill>
        </p:spPr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-76320" y="1143000"/>
            <a:ext cx="4495320" cy="49953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400">
                <a:solidFill>
                  <a:srgbClr val="000000"/>
                </a:solidFill>
                <a:latin typeface="Verdana"/>
              </a:rPr>
              <a:t>The Y-Shear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preserves the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X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coordinates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and changes the Y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coordinates which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causes 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the horizontal lines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to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transform into lines which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slopes up or down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as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shown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in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the  following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figure.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400">
                <a:solidFill>
                  <a:srgbClr val="000000"/>
                </a:solidFill>
                <a:latin typeface="Verdana"/>
              </a:rPr>
              <a:t>The Y-Shear can be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represented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in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matrix from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 </a:t>
            </a:r>
            <a:r>
              <a:rPr lang="en-US" sz="2400">
                <a:solidFill>
                  <a:srgbClr val="000000"/>
                </a:solidFill>
                <a:latin typeface="Verdana"/>
              </a:rPr>
              <a:t>as: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b="1" lang="en-US" sz="2400">
                <a:solidFill>
                  <a:srgbClr val="000000"/>
                </a:solidFill>
                <a:latin typeface="Verdana"/>
              </a:rPr>
              <a:t>Y’ = Y + Sh</a:t>
            </a:r>
            <a:r>
              <a:rPr b="1" lang="en-US" sz="800">
                <a:solidFill>
                  <a:srgbClr val="000000"/>
                </a:solidFill>
                <a:latin typeface="Verdana"/>
              </a:rPr>
              <a:t>y </a:t>
            </a:r>
            <a:r>
              <a:rPr b="1" lang="en-US" sz="2400">
                <a:solidFill>
                  <a:srgbClr val="000000"/>
                </a:solidFill>
                <a:latin typeface="Verdana"/>
              </a:rPr>
              <a:t>∙ X  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b="1" lang="en-US" sz="1400">
                <a:solidFill>
                  <a:srgbClr val="000000"/>
                </a:solidFill>
                <a:latin typeface="Verdana"/>
              </a:rPr>
              <a:t>X’ </a:t>
            </a:r>
            <a:r>
              <a:rPr b="1" lang="en-US" sz="1400">
                <a:solidFill>
                  <a:srgbClr val="000000"/>
                </a:solidFill>
                <a:latin typeface="Verdana"/>
              </a:rPr>
              <a:t>=</a:t>
            </a:r>
            <a:r>
              <a:rPr b="1" lang="en-US" sz="1400">
                <a:solidFill>
                  <a:srgbClr val="000000"/>
                </a:solidFill>
                <a:latin typeface="Verdana"/>
              </a:rPr>
              <a:t> </a:t>
            </a:r>
            <a:r>
              <a:rPr b="1" lang="en-US" sz="1400">
                <a:solidFill>
                  <a:srgbClr val="000000"/>
                </a:solidFill>
                <a:latin typeface="Verdana"/>
              </a:rPr>
              <a:t>X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12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en-US" sz="4100">
                <a:solidFill>
                  <a:srgbClr val="464646"/>
                </a:solidFill>
                <a:latin typeface="Lucida Sans Unicode"/>
              </a:rPr>
              <a:t>Y shear</a:t>
            </a:r>
            <a:endParaRPr/>
          </a:p>
        </p:txBody>
      </p:sp>
      <p:sp>
        <p:nvSpPr>
          <p:cNvPr id="113" name="CustomShape 3"/>
          <p:cNvSpPr/>
          <p:nvPr/>
        </p:nvSpPr>
        <p:spPr>
          <a:xfrm>
            <a:off x="4305240" y="304920"/>
            <a:ext cx="4914720" cy="2593440"/>
          </a:xfrm>
          <a:prstGeom prst="rect">
            <a:avLst/>
          </a:prstGeom>
          <a:blipFill>
            <a:blip r:embed="rId1"/>
          </a:blipFill>
        </p:spPr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Reflection is the mirror image of original object. 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In other words, we can say that it is a rotation operation with 180˚. 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In reflection transformation, the size of the object does not change.</a:t>
            </a:r>
            <a:endParaRPr/>
          </a:p>
        </p:txBody>
      </p:sp>
      <p:sp>
        <p:nvSpPr>
          <p:cNvPr id="115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en-US" sz="4100">
                <a:solidFill>
                  <a:srgbClr val="464646"/>
                </a:solidFill>
                <a:latin typeface="Lucida Sans Unicode"/>
              </a:rPr>
              <a:t>Reflection</a:t>
            </a:r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17" name="CustomShape 2"/>
          <p:cNvSpPr/>
          <p:nvPr/>
        </p:nvSpPr>
        <p:spPr>
          <a:xfrm>
            <a:off x="1981080" y="2133720"/>
            <a:ext cx="4847400" cy="2675880"/>
          </a:xfrm>
          <a:prstGeom prst="rect">
            <a:avLst/>
          </a:prstGeom>
          <a:blipFill>
            <a:blip r:embed="rId1"/>
          </a:blipFill>
        </p:spPr>
      </p:sp>
      <p:sp>
        <p:nvSpPr>
          <p:cNvPr id="118" name="TextShape 3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en-US" sz="4100">
                <a:solidFill>
                  <a:srgbClr val="464646"/>
                </a:solidFill>
                <a:latin typeface="Lucida Sans Unicode"/>
              </a:rPr>
              <a:t>Reflection</a:t>
            </a:r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Thank you….</a:t>
            </a:r>
            <a:endParaRPr/>
          </a:p>
        </p:txBody>
      </p:sp>
      <p:sp>
        <p:nvSpPr>
          <p:cNvPr id="120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What is transformations?</a:t>
            </a:r>
            <a:endParaRPr/>
          </a:p>
          <a:p>
            <a:pPr lvl="1">
              <a:lnSpc>
                <a:spcPct val="100000"/>
              </a:lnSpc>
              <a:buFont typeface="Verdana"/>
              <a:buChar char="◦"/>
            </a:pPr>
            <a:r>
              <a:rPr lang="en-US" sz="2300">
                <a:solidFill>
                  <a:srgbClr val="000000"/>
                </a:solidFill>
                <a:latin typeface="Lucida Sans Unicode"/>
              </a:rPr>
              <a:t>The geometrical changes of an object from a current state to modified state.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In 2D graphics, Transformations can be represented by 2x2 matrices. Most common transformations such as </a:t>
            </a:r>
            <a:r>
              <a:rPr b="1" lang="en-US" sz="2700">
                <a:solidFill>
                  <a:srgbClr val="000000"/>
                </a:solidFill>
                <a:latin typeface="Lucida Sans Unicode"/>
              </a:rPr>
              <a:t>Translation, rotation, scaling, shearing, and reflection </a:t>
            </a:r>
            <a:r>
              <a:rPr lang="en-US" sz="2700">
                <a:solidFill>
                  <a:srgbClr val="000000"/>
                </a:solidFill>
                <a:latin typeface="Lucida Sans Unicode"/>
              </a:rPr>
              <a:t>are linear transformations and can be represented in the 2x2 matrix.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90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en-US" sz="4100">
                <a:solidFill>
                  <a:srgbClr val="464646"/>
                </a:solidFill>
                <a:latin typeface="Lucida Sans Unicode"/>
              </a:rPr>
              <a:t>Transformation:</a:t>
            </a:r>
            <a:r>
              <a:rPr b="1" lang="en-US" sz="4100">
                <a:solidFill>
                  <a:srgbClr val="464646"/>
                </a:solidFill>
                <a:latin typeface="Lucida Sans Unicode"/>
              </a:rPr>
              <a:t>
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A translation moves an object to a different position on the screen. You can translate a point in 2D by adding translation coordinate (tx, ty) to the original coordinate (X, Y) to get the new coordinate (X’, Y’). </a:t>
            </a:r>
            <a:endParaRPr/>
          </a:p>
        </p:txBody>
      </p:sp>
      <p:sp>
        <p:nvSpPr>
          <p:cNvPr id="92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en-US" sz="4100">
                <a:solidFill>
                  <a:srgbClr val="464646"/>
                </a:solidFill>
                <a:latin typeface="Lucida Sans Unicode"/>
              </a:rPr>
              <a:t>Translation </a:t>
            </a: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457200" y="1481400"/>
            <a:ext cx="4419360" cy="46144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From this figure, you can write that: </a:t>
            </a:r>
            <a:endParaRPr/>
          </a:p>
          <a:p>
            <a:pPr>
              <a:lnSpc>
                <a:spcPct val="100000"/>
              </a:lnSpc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	</a:t>
            </a:r>
            <a:r>
              <a:rPr lang="en-US" sz="2700">
                <a:solidFill>
                  <a:srgbClr val="000000"/>
                </a:solidFill>
                <a:latin typeface="Lucida Sans Unicode"/>
              </a:rPr>
              <a:t>X’ = X + tx </a:t>
            </a:r>
            <a:endParaRPr/>
          </a:p>
          <a:p>
            <a:pPr>
              <a:lnSpc>
                <a:spcPct val="100000"/>
              </a:lnSpc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	</a:t>
            </a:r>
            <a:r>
              <a:rPr lang="en-US" sz="2700">
                <a:solidFill>
                  <a:srgbClr val="000000"/>
                </a:solidFill>
                <a:latin typeface="Lucida Sans Unicode"/>
              </a:rPr>
              <a:t>Y’ = Y + ty 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The pair (tx, ty) is called the translation vector or shift vector.</a:t>
            </a:r>
            <a:endParaRPr/>
          </a:p>
        </p:txBody>
      </p:sp>
      <p:sp>
        <p:nvSpPr>
          <p:cNvPr id="94" name="CustomShape 2"/>
          <p:cNvSpPr/>
          <p:nvPr/>
        </p:nvSpPr>
        <p:spPr>
          <a:xfrm>
            <a:off x="4853880" y="1600200"/>
            <a:ext cx="3756240" cy="2675880"/>
          </a:xfrm>
          <a:prstGeom prst="rect">
            <a:avLst/>
          </a:prstGeom>
          <a:blipFill>
            <a:blip r:embed="rId1"/>
          </a:blipFill>
        </p:spPr>
      </p:sp>
      <p:sp>
        <p:nvSpPr>
          <p:cNvPr id="95" name="TextShape 3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en-US" sz="4100">
                <a:solidFill>
                  <a:srgbClr val="464646"/>
                </a:solidFill>
                <a:latin typeface="Lucida Sans Unicode"/>
              </a:rPr>
              <a:t>Translation 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For rotation by an angle θ clockwise about the origin, the functional form is 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x' = xcosθ + ysinθ and 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y' = − xsinθ + ycosθ. 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Written in matrix form, this becomes: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97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en-US" sz="4100">
                <a:solidFill>
                  <a:srgbClr val="464646"/>
                </a:solidFill>
                <a:latin typeface="Lucida Sans Unicode"/>
              </a:rPr>
              <a:t>Rotation</a:t>
            </a:r>
            <a:endParaRPr/>
          </a:p>
        </p:txBody>
      </p:sp>
      <p:pic>
        <p:nvPicPr>
          <p:cNvPr descr="" id="98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2209680" y="4572000"/>
            <a:ext cx="3706920" cy="837720"/>
          </a:xfrm>
          <a:prstGeom prst="rect">
            <a:avLst/>
          </a:prstGeom>
        </p:spPr>
      </p:pic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Similarly, for a rotation counterclockwise about the origin, the functional form is   and   and the matrix form is: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0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en-US" sz="4100">
                <a:solidFill>
                  <a:srgbClr val="464646"/>
                </a:solidFill>
                <a:latin typeface="Lucida Sans Unicode"/>
              </a:rPr>
              <a:t>Rotation</a:t>
            </a:r>
            <a:endParaRPr/>
          </a:p>
        </p:txBody>
      </p:sp>
      <p:pic>
        <p:nvPicPr>
          <p:cNvPr descr="" id="101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1634040" y="3619440"/>
            <a:ext cx="5223600" cy="1180800"/>
          </a:xfrm>
          <a:prstGeom prst="rect">
            <a:avLst/>
          </a:prstGeom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To change the size of an object, scaling transformation is used. 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In the scaling process, you either expand or compress the dimensions of the object.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 </a:t>
            </a:r>
            <a:r>
              <a:rPr lang="en-US" sz="2700">
                <a:solidFill>
                  <a:srgbClr val="000000"/>
                </a:solidFill>
                <a:latin typeface="Lucida Sans Unicode"/>
              </a:rPr>
              <a:t>Scaling can be achieved by multiplying the original coordinates of the object with the scaling factor to get the desired result.</a:t>
            </a:r>
            <a:endParaRPr/>
          </a:p>
        </p:txBody>
      </p:sp>
      <p:sp>
        <p:nvSpPr>
          <p:cNvPr id="103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en-US" sz="4100">
                <a:solidFill>
                  <a:srgbClr val="464646"/>
                </a:solidFill>
                <a:latin typeface="Lucida Sans Unicode"/>
              </a:rPr>
              <a:t>Scaling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Let us assume that the original coordinates are (X, Y), the scaling factors are (SX, SY), and the produced coordinates are (X’, Y’).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This can be mathematically represented as shown below: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	</a:t>
            </a:r>
            <a:r>
              <a:rPr lang="en-US" sz="2700">
                <a:solidFill>
                  <a:srgbClr val="000000"/>
                </a:solidFill>
                <a:latin typeface="Lucida Sans Unicode"/>
              </a:rPr>
              <a:t>X’ = X * SX and Y’ = Y * SY</a:t>
            </a:r>
            <a:endParaRPr/>
          </a:p>
        </p:txBody>
      </p:sp>
      <p:sp>
        <p:nvSpPr>
          <p:cNvPr id="105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en-US" sz="4100">
                <a:solidFill>
                  <a:srgbClr val="464646"/>
                </a:solidFill>
                <a:latin typeface="Lucida Sans Unicode"/>
              </a:rPr>
              <a:t>Scaling</a:t>
            </a:r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457200" y="14814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A transformation that slants the shape of an object is called the shear transformation. 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There are two shear transformations X-Shear and Y-Shear. One shifts X coordinates values and other shifts Y coordinate values. 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However, in both the cases, only one coordinate changes its coordinates and other preserves its values. </a:t>
            </a:r>
            <a:endParaRPr/>
          </a:p>
          <a:p>
            <a:pPr>
              <a:lnSpc>
                <a:spcPct val="100000"/>
              </a:lnSpc>
              <a:buSzPct val="68000"/>
              <a:buFont charset="2" typeface="Wingdings 3"/>
              <a:buChar char=""/>
            </a:pPr>
            <a:r>
              <a:rPr lang="en-US" sz="2700">
                <a:solidFill>
                  <a:srgbClr val="000000"/>
                </a:solidFill>
                <a:latin typeface="Lucida Sans Unicode"/>
              </a:rPr>
              <a:t>Shearing is also termed as</a:t>
            </a:r>
            <a:r>
              <a:rPr b="1" lang="en-US" sz="2700">
                <a:solidFill>
                  <a:srgbClr val="000000"/>
                </a:solidFill>
                <a:latin typeface="Lucida Sans Unicode"/>
              </a:rPr>
              <a:t> Skewing.</a:t>
            </a:r>
            <a:endParaRPr/>
          </a:p>
        </p:txBody>
      </p:sp>
      <p:sp>
        <p:nvSpPr>
          <p:cNvPr id="107" name="TextShape 2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b="1" lang="en-US" sz="4100">
                <a:solidFill>
                  <a:srgbClr val="464646"/>
                </a:solidFill>
                <a:latin typeface="Lucida Sans Unicode"/>
              </a:rPr>
              <a:t>Shearing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